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301" r:id="rId16"/>
    <p:sldId id="270" r:id="rId17"/>
    <p:sldId id="299" r:id="rId18"/>
    <p:sldId id="272" r:id="rId19"/>
    <p:sldId id="300" r:id="rId20"/>
    <p:sldId id="295" r:id="rId21"/>
    <p:sldId id="296" r:id="rId22"/>
    <p:sldId id="297" r:id="rId23"/>
    <p:sldId id="274" r:id="rId24"/>
    <p:sldId id="275" r:id="rId25"/>
    <p:sldId id="278" r:id="rId26"/>
    <p:sldId id="276" r:id="rId27"/>
    <p:sldId id="277" r:id="rId28"/>
    <p:sldId id="279" r:id="rId29"/>
    <p:sldId id="280" r:id="rId30"/>
    <p:sldId id="281" r:id="rId31"/>
    <p:sldId id="293" r:id="rId32"/>
    <p:sldId id="283" r:id="rId33"/>
    <p:sldId id="285" r:id="rId34"/>
    <p:sldId id="287" r:id="rId35"/>
    <p:sldId id="288" r:id="rId36"/>
    <p:sldId id="290" r:id="rId37"/>
    <p:sldId id="289" r:id="rId38"/>
    <p:sldId id="294" r:id="rId3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A533-D60F-4AF6-9E96-7DD1AA88BB8E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9B8D6-52F2-444F-A526-651BF7BC5076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673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9B8D6-52F2-444F-A526-651BF7BC5076}" type="slidenum">
              <a:rPr lang="es-AR" smtClean="0"/>
              <a:pPr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468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9B8D6-52F2-444F-A526-651BF7BC5076}" type="slidenum">
              <a:rPr lang="es-AR" smtClean="0"/>
              <a:pPr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292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9B8D6-52F2-444F-A526-651BF7BC5076}" type="slidenum">
              <a:rPr lang="es-AR" smtClean="0"/>
              <a:pPr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856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 redondeado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0" name="19 Subtítulo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 redondeado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dondear rectángulo de esquina sencilla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/>
              <a:t>Haga clic en el icono para agregar una imagen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 redondeado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Marcador de título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DDFA248-BC9C-4B76-AF99-210F00D61600}" type="datetimeFigureOut">
              <a:rPr lang="es-AR" smtClean="0"/>
              <a:pPr/>
              <a:t>27/9/2022</a:t>
            </a:fld>
            <a:endParaRPr lang="es-AR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95C262B-DB82-4E46-9D21-2642BD7BEFBE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Sistemas ENTEROS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364088" y="6021288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Lic. </a:t>
            </a:r>
            <a:r>
              <a:rPr lang="es-ES" dirty="0" err="1"/>
              <a:t>Prof</a:t>
            </a:r>
            <a:r>
              <a:rPr lang="es-ES" dirty="0"/>
              <a:t> Denise </a:t>
            </a:r>
            <a:r>
              <a:rPr lang="es-ES" dirty="0" err="1"/>
              <a:t>Pari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584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15816" y="692696"/>
            <a:ext cx="3744416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EJEMPLO</a:t>
            </a:r>
            <a:br>
              <a:rPr lang="es-AR" dirty="0"/>
            </a:b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983DAA-4D1D-1D05-3364-C0263D77C972}"/>
              </a:ext>
            </a:extLst>
          </p:cNvPr>
          <p:cNvSpPr txBox="1"/>
          <p:nvPr/>
        </p:nvSpPr>
        <p:spPr>
          <a:xfrm>
            <a:off x="2555776" y="1640989"/>
            <a:ext cx="430222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s-AR" dirty="0">
                <a:solidFill>
                  <a:schemeClr val="tx1"/>
                </a:solidFill>
              </a:rPr>
            </a:br>
            <a:r>
              <a:rPr lang="es-AR" sz="2000" b="1" dirty="0">
                <a:solidFill>
                  <a:schemeClr val="tx1"/>
                </a:solidFill>
              </a:rPr>
              <a:t>SM(4):</a:t>
            </a:r>
          </a:p>
          <a:p>
            <a:pPr algn="ctr"/>
            <a:br>
              <a:rPr lang="es-AR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MÁXIMO: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/>
              <a:t>111</a:t>
            </a:r>
            <a:endParaRPr lang="es-AR" sz="2000" b="1" dirty="0"/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s-AR" sz="2000" b="1" dirty="0"/>
              <a:t>ISM(4) </a:t>
            </a:r>
            <a:r>
              <a:rPr lang="es-AR" sz="2000" b="1" dirty="0">
                <a:solidFill>
                  <a:srgbClr val="FF0000"/>
                </a:solidFill>
              </a:rPr>
              <a:t>0</a:t>
            </a:r>
            <a:r>
              <a:rPr lang="es-AR" sz="2000" b="1" dirty="0"/>
              <a:t>111= 7</a:t>
            </a:r>
          </a:p>
          <a:p>
            <a:pPr algn="ctr"/>
            <a:endParaRPr lang="es-AR" sz="2000" b="1" dirty="0"/>
          </a:p>
          <a:p>
            <a:pPr algn="ctr"/>
            <a:endParaRPr lang="es-AR" sz="2000" b="1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MÍNIMO: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/>
              <a:t>111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ISM(4) 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chemeClr val="tx1"/>
                </a:solidFill>
              </a:rPr>
              <a:t>111= -7</a:t>
            </a:r>
            <a:br>
              <a:rPr lang="es-AR" sz="2000" b="1" dirty="0">
                <a:solidFill>
                  <a:schemeClr val="tx1"/>
                </a:solidFill>
              </a:rPr>
            </a:br>
            <a:br>
              <a:rPr lang="es-AR" sz="2000" b="1" dirty="0">
                <a:solidFill>
                  <a:schemeClr val="tx1"/>
                </a:solidFill>
              </a:rPr>
            </a:br>
            <a:r>
              <a:rPr lang="es-AR" sz="2000" b="1" dirty="0">
                <a:solidFill>
                  <a:schemeClr val="tx1"/>
                </a:solidFill>
              </a:rPr>
              <a:t>[-7, 7]</a:t>
            </a:r>
            <a:br>
              <a:rPr lang="es-AR" dirty="0">
                <a:solidFill>
                  <a:schemeClr val="tx1"/>
                </a:solidFill>
              </a:rPr>
            </a:br>
            <a:br>
              <a:rPr lang="es-AR" dirty="0">
                <a:solidFill>
                  <a:schemeClr val="tx1"/>
                </a:solidFill>
              </a:rPr>
            </a:br>
            <a:br>
              <a:rPr lang="es-AR" dirty="0">
                <a:solidFill>
                  <a:schemeClr val="tx1"/>
                </a:solidFill>
              </a:rPr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1383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2385" r="35945" b="38643"/>
          <a:stretch/>
        </p:blipFill>
        <p:spPr bwMode="auto">
          <a:xfrm>
            <a:off x="1403648" y="1916832"/>
            <a:ext cx="6748224" cy="216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0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971600" y="1495098"/>
            <a:ext cx="72728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chemeClr val="accent1"/>
                </a:solidFill>
              </a:rPr>
              <a:t>ENTONCES….</a:t>
            </a:r>
          </a:p>
          <a:p>
            <a:pPr algn="ctr"/>
            <a:endParaRPr lang="es-AR" dirty="0"/>
          </a:p>
          <a:p>
            <a:pPr algn="ctr"/>
            <a:r>
              <a:rPr lang="es-AR" dirty="0"/>
              <a:t>¿Cuántos números pueden representarse con 8 bits? ¿2⁸?</a:t>
            </a:r>
          </a:p>
          <a:p>
            <a:pPr algn="ctr"/>
            <a:endParaRPr lang="es-AR" dirty="0"/>
          </a:p>
          <a:p>
            <a:pPr algn="ctr"/>
            <a:r>
              <a:rPr lang="es-AR" dirty="0"/>
              <a:t> No!</a:t>
            </a:r>
          </a:p>
          <a:p>
            <a:pPr algn="ctr"/>
            <a:endParaRPr lang="es-AR" dirty="0"/>
          </a:p>
          <a:p>
            <a:pPr algn="ctr"/>
            <a:r>
              <a:rPr lang="es-AR" dirty="0"/>
              <a:t>2n – 1</a:t>
            </a:r>
          </a:p>
          <a:p>
            <a:pPr algn="ctr"/>
            <a:endParaRPr lang="es-AR" dirty="0"/>
          </a:p>
          <a:p>
            <a:pPr algn="ctr"/>
            <a:r>
              <a:rPr lang="es-AR" b="1" dirty="0">
                <a:solidFill>
                  <a:schemeClr val="accent1"/>
                </a:solidFill>
              </a:rPr>
              <a:t>POR </a:t>
            </a:r>
            <a:r>
              <a:rPr lang="en-US" b="1" dirty="0">
                <a:solidFill>
                  <a:schemeClr val="accent1"/>
                </a:solidFill>
              </a:rPr>
              <a:t>QUÉ?</a:t>
            </a:r>
          </a:p>
          <a:p>
            <a:pPr algn="ctr"/>
            <a:endParaRPr lang="es-AR" dirty="0"/>
          </a:p>
          <a:p>
            <a:pPr algn="ctr"/>
            <a:r>
              <a:rPr lang="es-AR" dirty="0"/>
              <a:t>Doble representación del 0</a:t>
            </a:r>
          </a:p>
          <a:p>
            <a:pPr algn="ctr"/>
            <a:endParaRPr lang="es-AR" dirty="0"/>
          </a:p>
          <a:p>
            <a:pPr algn="ctr"/>
            <a:r>
              <a:rPr lang="es-AR" dirty="0"/>
              <a:t>El número 0 tiene dos representaciones: 10000000/00000000</a:t>
            </a:r>
          </a:p>
        </p:txBody>
      </p:sp>
    </p:spTree>
    <p:extLst>
      <p:ext uri="{BB962C8B-B14F-4D97-AF65-F5344CB8AC3E}">
        <p14:creationId xmlns:p14="http://schemas.microsoft.com/office/powerpoint/2010/main" val="171832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51720" y="908720"/>
            <a:ext cx="5040560" cy="1051560"/>
          </a:xfrm>
        </p:spPr>
        <p:txBody>
          <a:bodyPr/>
          <a:lstStyle/>
          <a:p>
            <a:r>
              <a:rPr lang="es-AR" dirty="0"/>
              <a:t>REPRESENTACIÓN</a:t>
            </a:r>
          </a:p>
        </p:txBody>
      </p:sp>
      <p:sp>
        <p:nvSpPr>
          <p:cNvPr id="4" name="3 Rectángulo"/>
          <p:cNvSpPr/>
          <p:nvPr/>
        </p:nvSpPr>
        <p:spPr>
          <a:xfrm>
            <a:off x="827584" y="2564904"/>
            <a:ext cx="72728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Al representar un número X analizo:</a:t>
            </a:r>
          </a:p>
          <a:p>
            <a:pPr algn="ctr"/>
            <a:endParaRPr lang="es-A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Signo: Si x&gt;0 entonces  0, </a:t>
            </a:r>
          </a:p>
          <a:p>
            <a:pPr algn="ctr"/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               Si x&lt;0 entonces  1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s-A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Magnitud: Se representa |x| en BSS(n-1): usando el método de las divisiones sucesivas</a:t>
            </a:r>
          </a:p>
        </p:txBody>
      </p:sp>
    </p:spTree>
    <p:extLst>
      <p:ext uri="{BB962C8B-B14F-4D97-AF65-F5344CB8AC3E}">
        <p14:creationId xmlns:p14="http://schemas.microsoft.com/office/powerpoint/2010/main" val="335509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80059" y="422362"/>
            <a:ext cx="818388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Ejemplo</a:t>
            </a:r>
            <a:br>
              <a:rPr lang="es-AR" dirty="0"/>
            </a:br>
            <a:endParaRPr lang="es-A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38017" r="45174" b="25981"/>
          <a:stretch/>
        </p:blipFill>
        <p:spPr bwMode="auto">
          <a:xfrm>
            <a:off x="1475656" y="1340768"/>
            <a:ext cx="631119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907704" y="5065792"/>
            <a:ext cx="5025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Por lo tanto,  R SM </a:t>
            </a:r>
            <a:r>
              <a:rPr lang="es-AR" b="1" dirty="0">
                <a:solidFill>
                  <a:srgbClr val="FF0000"/>
                </a:solidFill>
              </a:rPr>
              <a:t>(-18)= 1 </a:t>
            </a:r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0010010</a:t>
            </a:r>
          </a:p>
        </p:txBody>
      </p:sp>
    </p:spTree>
    <p:extLst>
      <p:ext uri="{BB962C8B-B14F-4D97-AF65-F5344CB8AC3E}">
        <p14:creationId xmlns:p14="http://schemas.microsoft.com/office/powerpoint/2010/main" val="125306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18724-A936-7E9D-BD06-853B2298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132856"/>
            <a:ext cx="8183880" cy="2520280"/>
          </a:xfrm>
        </p:spPr>
        <p:txBody>
          <a:bodyPr>
            <a:normAutofit/>
          </a:bodyPr>
          <a:lstStyle/>
          <a:p>
            <a:pPr algn="ctr"/>
            <a:r>
              <a:rPr lang="es-AR" dirty="0"/>
              <a:t>ARITMÉTICA</a:t>
            </a:r>
            <a:br>
              <a:rPr lang="es-AR" dirty="0"/>
            </a:br>
            <a:r>
              <a:rPr lang="es-AR" dirty="0"/>
              <a:t>SM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5411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0033" y="620688"/>
            <a:ext cx="818388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SUMA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t="34014" r="34830" b="37735"/>
          <a:stretch/>
        </p:blipFill>
        <p:spPr bwMode="auto">
          <a:xfrm>
            <a:off x="611560" y="2780928"/>
            <a:ext cx="3312368" cy="249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F082E4-9AC9-BB4D-BC21-252C63195EE0}"/>
              </a:ext>
            </a:extLst>
          </p:cNvPr>
          <p:cNvSpPr txBox="1"/>
          <p:nvPr/>
        </p:nvSpPr>
        <p:spPr>
          <a:xfrm>
            <a:off x="4211960" y="1556792"/>
            <a:ext cx="43204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7 + 8 =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SM(5)=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0111 +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1000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+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 0111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1000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        -------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1111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 ISM(5) 01111=  15</a:t>
            </a:r>
            <a:endParaRPr kumimoji="0" lang="es-AR" sz="28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61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CD9E5-CD5E-C31E-1214-889E3F24B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62265" r="34831" b="5544"/>
          <a:stretch/>
        </p:blipFill>
        <p:spPr bwMode="auto">
          <a:xfrm>
            <a:off x="467544" y="1916832"/>
            <a:ext cx="360039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B7A7688-4FBC-0DCE-6986-57ADCDC00517}"/>
              </a:ext>
            </a:extLst>
          </p:cNvPr>
          <p:cNvSpPr txBox="1"/>
          <p:nvPr/>
        </p:nvSpPr>
        <p:spPr>
          <a:xfrm>
            <a:off x="4427984" y="548680"/>
            <a:ext cx="47160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7+(-8)= OJO! DIFERENTE SIGNO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Regla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SM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suma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Mayor </a:t>
            </a:r>
            <a:r>
              <a:rPr lang="en-US" sz="1600" b="1" dirty="0" err="1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magnitud</a:t>
            </a:r>
            <a:r>
              <a:rPr lang="en-US" sz="1600" b="1" dirty="0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 </a:t>
            </a:r>
            <a:r>
              <a:rPr lang="en-US" sz="1600" b="1" dirty="0" err="1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menos</a:t>
            </a:r>
            <a:r>
              <a:rPr lang="en-US" sz="1600" b="1" dirty="0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 </a:t>
            </a:r>
            <a:r>
              <a:rPr lang="en-US" sz="1600" b="1" dirty="0" err="1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menor</a:t>
            </a:r>
            <a:r>
              <a:rPr lang="en-US" sz="1600" b="1" dirty="0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 </a:t>
            </a:r>
            <a:r>
              <a:rPr lang="en-US" sz="1600" b="1" dirty="0" err="1"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</a:rPr>
              <a:t>magnitud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-8 – (+7)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1000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- 0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0111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1000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0111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       -------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1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 0001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n-ea"/>
                <a:cs typeface="+mn-cs"/>
              </a:rPr>
              <a:t>  ISM(5) 10001= -1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00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26289" r="32885" b="44501"/>
          <a:stretch/>
        </p:blipFill>
        <p:spPr bwMode="auto">
          <a:xfrm>
            <a:off x="1281917" y="2132856"/>
            <a:ext cx="6580165" cy="199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36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CDD-A0C2-6C68-9AD1-4AD08AE1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556792"/>
            <a:ext cx="8183880" cy="1051560"/>
          </a:xfrm>
        </p:spPr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: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988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564904"/>
            <a:ext cx="8183880" cy="1051560"/>
          </a:xfrm>
        </p:spPr>
        <p:txBody>
          <a:bodyPr/>
          <a:lstStyle/>
          <a:p>
            <a:r>
              <a:rPr lang="es-AR" dirty="0"/>
              <a:t>SIGNO MAGNITUD</a:t>
            </a:r>
          </a:p>
        </p:txBody>
      </p:sp>
    </p:spTree>
    <p:extLst>
      <p:ext uri="{BB962C8B-B14F-4D97-AF65-F5344CB8AC3E}">
        <p14:creationId xmlns:p14="http://schemas.microsoft.com/office/powerpoint/2010/main" val="18089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8FD38-452C-070F-8D26-8505CBBC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6672"/>
            <a:ext cx="8183880" cy="54006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-7- 8  =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SM(5)=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0111 – (</a:t>
            </a:r>
            <a:r>
              <a:rPr lang="en-US" sz="2800" dirty="0">
                <a:solidFill>
                  <a:srgbClr val="FF0000"/>
                </a:solidFill>
              </a:rPr>
              <a:t>0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1000)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Reglas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SM RESTA: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Sumo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invirtiendo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signo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del que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resta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- 7+ (-8)=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Regla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SM SUMA: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Suma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operandos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mismo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signo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opero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</a:rPr>
              <a:t>directo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+  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 0111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r>
              <a:rPr lang="en-US" sz="2800" dirty="0">
                <a:solidFill>
                  <a:srgbClr val="FF0000"/>
                </a:solidFill>
              </a:rPr>
              <a:t>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1000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        -------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r>
              <a:rPr lang="en-US" sz="2800" dirty="0">
                <a:solidFill>
                  <a:srgbClr val="FF0000"/>
                </a:solidFill>
              </a:rPr>
              <a:t>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1111     ISM(5) 11111=  -15</a:t>
            </a:r>
            <a:endParaRPr lang="es-AR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8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70BBFC7-6448-E16C-395B-3076B8E46D6B}"/>
              </a:ext>
            </a:extLst>
          </p:cNvPr>
          <p:cNvSpPr txBox="1"/>
          <p:nvPr/>
        </p:nvSpPr>
        <p:spPr>
          <a:xfrm>
            <a:off x="683568" y="404664"/>
            <a:ext cx="799288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7 - 8=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SM(5)= 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0111 – (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1000) </a:t>
            </a:r>
          </a:p>
          <a:p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Verdana"/>
              <a:ea typeface="+mj-ea"/>
              <a:cs typeface="+mj-cs"/>
            </a:endParaRPr>
          </a:p>
          <a:p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Reglas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SM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resta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: 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Sumo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invirtiendo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signo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del que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resta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7+(-8)= OJO! DIFERENTE SIGNO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Regla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SM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suma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:</a:t>
            </a:r>
          </a:p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T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omo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mayor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magnitud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y resto 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menor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magnitud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signo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del de mayor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como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resultado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.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1000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0111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    -------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1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0001      ISM(5) 10001= -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1</a:t>
            </a:r>
            <a:endParaRPr lang="es-A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3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AC944E-D571-295C-BF2A-8CC620BBA8F1}"/>
              </a:ext>
            </a:extLst>
          </p:cNvPr>
          <p:cNvSpPr txBox="1"/>
          <p:nvPr/>
        </p:nvSpPr>
        <p:spPr>
          <a:xfrm>
            <a:off x="683568" y="404664"/>
            <a:ext cx="799288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-7 – (-8)=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SM(5)= </a:t>
            </a:r>
            <a:r>
              <a:rPr lang="en-US" sz="2800" b="1" dirty="0">
                <a:solidFill>
                  <a:srgbClr val="FF0000"/>
                </a:solidFill>
                <a:latin typeface="Verdana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0111 – (</a:t>
            </a:r>
            <a:r>
              <a:rPr lang="en-US" sz="2800" b="1" dirty="0">
                <a:solidFill>
                  <a:srgbClr val="FF0000"/>
                </a:solidFill>
                <a:latin typeface="Verdana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1000)</a:t>
            </a:r>
          </a:p>
          <a:p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Reglas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SM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resta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: 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Sumo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invirtiendo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signo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del que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resta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7+(+8)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=  OJO! DIFERENTE SIGNO </a:t>
            </a:r>
          </a:p>
          <a:p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Regla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SM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suma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:</a:t>
            </a:r>
          </a:p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T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omo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mayor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magnitud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y resto 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menor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magnitud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signo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del de mayor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como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resultado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.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1000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1  0111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    -------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      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0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0001      ISM(5) 00001=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1</a:t>
            </a:r>
            <a:endParaRPr lang="es-A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1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19672" y="1412776"/>
            <a:ext cx="8183880" cy="1051560"/>
          </a:xfrm>
        </p:spPr>
        <p:txBody>
          <a:bodyPr/>
          <a:lstStyle/>
          <a:p>
            <a:r>
              <a:rPr lang="es-AR" dirty="0"/>
              <a:t>Complemento a 2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4" t="31749" r="34992" b="21579"/>
          <a:stretch/>
        </p:blipFill>
        <p:spPr bwMode="auto">
          <a:xfrm>
            <a:off x="1403648" y="2924944"/>
            <a:ext cx="3303270" cy="168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9" t="27971" r="46290" b="17737"/>
          <a:stretch/>
        </p:blipFill>
        <p:spPr bwMode="auto">
          <a:xfrm>
            <a:off x="5220072" y="2420888"/>
            <a:ext cx="2676912" cy="293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12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t="38734" r="45315" b="30633"/>
          <a:stretch/>
        </p:blipFill>
        <p:spPr bwMode="auto">
          <a:xfrm>
            <a:off x="2137410" y="620688"/>
            <a:ext cx="434740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26722" r="33296" b="21843"/>
          <a:stretch/>
        </p:blipFill>
        <p:spPr bwMode="auto">
          <a:xfrm>
            <a:off x="755576" y="2708920"/>
            <a:ext cx="7560840" cy="345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417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3972" r="32670" b="28880"/>
          <a:stretch/>
        </p:blipFill>
        <p:spPr bwMode="auto">
          <a:xfrm>
            <a:off x="1011911" y="620688"/>
            <a:ext cx="696939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34385" r="32326" b="26880"/>
          <a:stretch/>
        </p:blipFill>
        <p:spPr bwMode="auto">
          <a:xfrm>
            <a:off x="964830" y="3645024"/>
            <a:ext cx="7063553" cy="265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88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764704"/>
            <a:ext cx="8183880" cy="1051560"/>
          </a:xfrm>
        </p:spPr>
        <p:txBody>
          <a:bodyPr/>
          <a:lstStyle/>
          <a:p>
            <a:r>
              <a:rPr lang="es-AR" dirty="0"/>
              <a:t>Mecanismo de interpretación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4" t="31432" r="30973" b="19355"/>
          <a:stretch/>
        </p:blipFill>
        <p:spPr bwMode="auto">
          <a:xfrm>
            <a:off x="1547664" y="1916832"/>
            <a:ext cx="59766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15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8" t="37782" r="40171" b="22543"/>
          <a:stretch/>
        </p:blipFill>
        <p:spPr bwMode="auto">
          <a:xfrm>
            <a:off x="1259632" y="1412776"/>
            <a:ext cx="694094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66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9712" y="1268760"/>
            <a:ext cx="8183880" cy="1051560"/>
          </a:xfrm>
        </p:spPr>
        <p:txBody>
          <a:bodyPr/>
          <a:lstStyle/>
          <a:p>
            <a:r>
              <a:rPr lang="es-AR" dirty="0"/>
              <a:t>REPRESENTACIÓN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3" t="38258" r="46655" b="30871"/>
          <a:stretch/>
        </p:blipFill>
        <p:spPr bwMode="auto">
          <a:xfrm>
            <a:off x="1259632" y="2492896"/>
            <a:ext cx="681192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078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15198" y="692696"/>
            <a:ext cx="8183880" cy="1051560"/>
          </a:xfrm>
        </p:spPr>
        <p:txBody>
          <a:bodyPr/>
          <a:lstStyle/>
          <a:p>
            <a:r>
              <a:rPr lang="es-AR" dirty="0"/>
              <a:t>CA2 (4)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5" t="35317" r="41136" b="22137"/>
          <a:stretch/>
        </p:blipFill>
        <p:spPr bwMode="auto">
          <a:xfrm>
            <a:off x="1619672" y="2132856"/>
            <a:ext cx="6235250" cy="334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40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22530" r="32636" b="10244"/>
          <a:stretch/>
        </p:blipFill>
        <p:spPr bwMode="auto">
          <a:xfrm>
            <a:off x="1187624" y="980728"/>
            <a:ext cx="676900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32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27798" r="46672" b="19983"/>
          <a:stretch/>
        </p:blipFill>
        <p:spPr bwMode="auto">
          <a:xfrm>
            <a:off x="1691680" y="1412776"/>
            <a:ext cx="5230326" cy="324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057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467544" y="1034140"/>
            <a:ext cx="892899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b="1" dirty="0"/>
              <a:t>El rango en este sistema es similar al de SM, salvo el conjunto</a:t>
            </a:r>
          </a:p>
          <a:p>
            <a:r>
              <a:rPr lang="es-AR" sz="1600" b="1" dirty="0"/>
              <a:t>de los números negativos, ya que en este sistema se aprovecha</a:t>
            </a:r>
          </a:p>
          <a:p>
            <a:r>
              <a:rPr lang="es-AR" sz="1600" b="1" dirty="0"/>
              <a:t>la cadena que se desperdicia en SM, es decir, que tenemos</a:t>
            </a:r>
          </a:p>
          <a:p>
            <a:r>
              <a:rPr lang="es-AR" sz="1600" b="1" dirty="0"/>
              <a:t>un número más dentro de los negativos</a:t>
            </a:r>
            <a:br>
              <a:rPr lang="es-AR" dirty="0">
                <a:solidFill>
                  <a:schemeClr val="tx1"/>
                </a:solidFill>
              </a:rPr>
            </a:br>
            <a:br>
              <a:rPr lang="es-AR" dirty="0">
                <a:solidFill>
                  <a:schemeClr val="tx1"/>
                </a:solidFill>
              </a:rPr>
            </a:br>
            <a:r>
              <a:rPr lang="es-AR" dirty="0"/>
              <a:t>CA2(4):</a:t>
            </a:r>
          </a:p>
          <a:p>
            <a:r>
              <a:rPr lang="es-AR" dirty="0"/>
              <a:t>Mínimo:  La cadena que representa el valor más chico :1000</a:t>
            </a:r>
          </a:p>
          <a:p>
            <a:endParaRPr lang="es-AR" dirty="0"/>
          </a:p>
          <a:p>
            <a:r>
              <a:rPr lang="es-AR" dirty="0"/>
              <a:t>Entonces I CA2 (4)1000 = </a:t>
            </a:r>
          </a:p>
          <a:p>
            <a:r>
              <a:rPr lang="es-AR" dirty="0"/>
              <a:t>                (0111 + 1) = I BSS (4) 1000 = −8</a:t>
            </a:r>
          </a:p>
          <a:p>
            <a:endParaRPr lang="es-AR" dirty="0"/>
          </a:p>
          <a:p>
            <a:r>
              <a:rPr lang="es-AR" dirty="0"/>
              <a:t>Máximo:</a:t>
            </a:r>
          </a:p>
          <a:p>
            <a:r>
              <a:rPr lang="es-AR" dirty="0"/>
              <a:t>La cadena que representa al valor más grande :0111</a:t>
            </a:r>
          </a:p>
          <a:p>
            <a:endParaRPr lang="es-AR" dirty="0"/>
          </a:p>
          <a:p>
            <a:r>
              <a:rPr lang="es-AR" dirty="0"/>
              <a:t>Entonces I  CA2 (4) 0111= </a:t>
            </a:r>
          </a:p>
          <a:p>
            <a:r>
              <a:rPr lang="es-AR" dirty="0"/>
              <a:t>              I  BSS (4) 0111 = 7</a:t>
            </a:r>
            <a:endParaRPr lang="es-AR" b="1" dirty="0">
              <a:solidFill>
                <a:srgbClr val="FF0000"/>
              </a:solidFill>
            </a:endParaRPr>
          </a:p>
          <a:p>
            <a:pPr algn="ctr"/>
            <a:r>
              <a:rPr lang="es-AR" b="1" dirty="0">
                <a:solidFill>
                  <a:srgbClr val="FF0000"/>
                </a:solidFill>
              </a:rPr>
              <a:t>El Rango en CA2(4): [-8; 7]</a:t>
            </a:r>
          </a:p>
          <a:p>
            <a:pPr algn="ctr"/>
            <a:r>
              <a:rPr lang="es-AR" dirty="0"/>
              <a:t> -2^(4 </a:t>
            </a:r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–</a:t>
            </a:r>
            <a:r>
              <a:rPr lang="es-AR" b="1" dirty="0">
                <a:solidFill>
                  <a:srgbClr val="C00000"/>
                </a:solidFill>
              </a:rPr>
              <a:t> </a:t>
            </a:r>
            <a:r>
              <a:rPr lang="es-AR" dirty="0"/>
              <a:t>1)    ,     2^(4 -1)  </a:t>
            </a:r>
            <a:r>
              <a:rPr lang="es-AR" b="1" dirty="0">
                <a:solidFill>
                  <a:srgbClr val="C00000"/>
                </a:solidFill>
              </a:rPr>
              <a:t>-</a:t>
            </a:r>
            <a:r>
              <a:rPr lang="es-AR" dirty="0"/>
              <a:t> 1</a:t>
            </a:r>
          </a:p>
          <a:p>
            <a:pPr algn="ctr"/>
            <a:r>
              <a:rPr lang="es-AR" dirty="0">
                <a:solidFill>
                  <a:schemeClr val="tx1"/>
                </a:solidFill>
              </a:rPr>
              <a:t>DESDE EL -1 AL -8,</a:t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dirty="0">
                <a:solidFill>
                  <a:schemeClr val="tx1"/>
                </a:solidFill>
              </a:rPr>
              <a:t>DESDE EL 0 AL 7</a:t>
            </a:r>
            <a:br>
              <a:rPr lang="es-AR" dirty="0">
                <a:solidFill>
                  <a:schemeClr val="tx1"/>
                </a:solidFill>
              </a:rPr>
            </a:br>
            <a:endParaRPr lang="es-AR" b="1" dirty="0"/>
          </a:p>
          <a:p>
            <a:pPr algn="ctr"/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987824" y="633856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RANGO</a:t>
            </a:r>
          </a:p>
        </p:txBody>
      </p:sp>
    </p:spTree>
    <p:extLst>
      <p:ext uri="{BB962C8B-B14F-4D97-AF65-F5344CB8AC3E}">
        <p14:creationId xmlns:p14="http://schemas.microsoft.com/office/powerpoint/2010/main" val="3479619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32173" r="37136" b="16180"/>
          <a:stretch/>
        </p:blipFill>
        <p:spPr bwMode="auto">
          <a:xfrm>
            <a:off x="1280160" y="1052736"/>
            <a:ext cx="6676216" cy="40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964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0838" y="413372"/>
            <a:ext cx="8183880" cy="1051560"/>
          </a:xfrm>
        </p:spPr>
        <p:txBody>
          <a:bodyPr/>
          <a:lstStyle/>
          <a:p>
            <a:r>
              <a:rPr lang="es-AR" dirty="0"/>
              <a:t>ARITMÉTICA EN CA2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9" t="34194" r="34903" b="19769"/>
          <a:stretch/>
        </p:blipFill>
        <p:spPr bwMode="auto">
          <a:xfrm>
            <a:off x="1691680" y="2204864"/>
            <a:ext cx="5655518" cy="324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391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27622" r="24098" b="19990"/>
          <a:stretch/>
        </p:blipFill>
        <p:spPr bwMode="auto">
          <a:xfrm>
            <a:off x="1691680" y="3573016"/>
            <a:ext cx="565266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059832" y="787350"/>
            <a:ext cx="2674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>
                <a:solidFill>
                  <a:schemeClr val="accent1"/>
                </a:solidFill>
              </a:rPr>
              <a:t>EXCESO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466801" y="1938579"/>
            <a:ext cx="6102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La idea que atraviesa el sistema exceso es la de desplazar las cadenas sobre la recta numérica, con respecto a un sistema de base que es el </a:t>
            </a:r>
            <a:r>
              <a:rPr lang="es-AR" dirty="0" err="1"/>
              <a:t>BSS</a:t>
            </a:r>
            <a:r>
              <a:rPr lang="es-AR" dirty="0"/>
              <a:t>(). Este desplazamiento lo llamamos exceso.</a:t>
            </a:r>
          </a:p>
        </p:txBody>
      </p:sp>
    </p:spTree>
    <p:extLst>
      <p:ext uri="{BB962C8B-B14F-4D97-AF65-F5344CB8AC3E}">
        <p14:creationId xmlns:p14="http://schemas.microsoft.com/office/powerpoint/2010/main" val="1213683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971600" y="1052736"/>
            <a:ext cx="72728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chemeClr val="accent1"/>
                </a:solidFill>
              </a:rPr>
              <a:t>Elegimos un corrimiento </a:t>
            </a:r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es-AR" b="1" dirty="0">
                <a:solidFill>
                  <a:schemeClr val="accent1"/>
                </a:solidFill>
              </a:rPr>
              <a:t> y al valor que le toca en BSS</a:t>
            </a:r>
          </a:p>
          <a:p>
            <a:pPr algn="ctr"/>
            <a:r>
              <a:rPr lang="es-AR" b="1" dirty="0">
                <a:solidFill>
                  <a:schemeClr val="accent1"/>
                </a:solidFill>
              </a:rPr>
              <a:t>le restamos ese exceso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◦ Decimos que la cadena esta excedida </a:t>
            </a:r>
            <a:r>
              <a:rPr lang="es-AR" b="1" dirty="0">
                <a:solidFill>
                  <a:schemeClr val="accent1"/>
                </a:solidFill>
              </a:rPr>
              <a:t>D</a:t>
            </a:r>
            <a:r>
              <a:rPr lang="es-AR" dirty="0">
                <a:solidFill>
                  <a:schemeClr val="accent1"/>
                </a:solidFill>
              </a:rPr>
              <a:t> </a:t>
            </a:r>
            <a:r>
              <a:rPr lang="es-AR" dirty="0"/>
              <a:t>unidades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Ejemplo:</a:t>
            </a:r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◦ Ex(8,4)</a:t>
            </a:r>
          </a:p>
          <a:p>
            <a:r>
              <a:rPr lang="es-AR" dirty="0"/>
              <a:t> </a:t>
            </a:r>
          </a:p>
          <a:p>
            <a:r>
              <a:rPr lang="es-AR" dirty="0"/>
              <a:t>SON 8 BITS TOTALES y DESPLAZAMIENTO=4 BITS</a:t>
            </a:r>
          </a:p>
        </p:txBody>
      </p:sp>
    </p:spTree>
    <p:extLst>
      <p:ext uri="{BB962C8B-B14F-4D97-AF65-F5344CB8AC3E}">
        <p14:creationId xmlns:p14="http://schemas.microsoft.com/office/powerpoint/2010/main" val="4276230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07704" y="548680"/>
            <a:ext cx="8183880" cy="1051560"/>
          </a:xfrm>
        </p:spPr>
        <p:txBody>
          <a:bodyPr/>
          <a:lstStyle/>
          <a:p>
            <a:r>
              <a:rPr lang="es-AR" dirty="0"/>
              <a:t>INTERPRETACIÓN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259632" y="2276872"/>
            <a:ext cx="67687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Interpretamos en BSS y, como la cadena estaba excedida, le restamos el exceso D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Ejemplo: </a:t>
            </a:r>
          </a:p>
          <a:p>
            <a:endParaRPr lang="es-AR" dirty="0"/>
          </a:p>
          <a:p>
            <a:r>
              <a:rPr lang="es-AR" b="1" dirty="0"/>
              <a:t>Suponer Ex(4,8)</a:t>
            </a:r>
          </a:p>
          <a:p>
            <a:endParaRPr lang="es-AR" dirty="0"/>
          </a:p>
          <a:p>
            <a:r>
              <a:rPr lang="es-AR" dirty="0"/>
              <a:t>◦ C = 1111</a:t>
            </a:r>
          </a:p>
          <a:p>
            <a:endParaRPr lang="es-AR" dirty="0"/>
          </a:p>
          <a:p>
            <a:r>
              <a:rPr lang="es-AR" dirty="0"/>
              <a:t>◦ X’ = I IBSS(4) (C) = </a:t>
            </a:r>
            <a:r>
              <a:rPr lang="es-AR" dirty="0" err="1"/>
              <a:t>Ibss</a:t>
            </a:r>
            <a:r>
              <a:rPr lang="es-AR" dirty="0"/>
              <a:t>(4) (1111) = </a:t>
            </a:r>
            <a:r>
              <a:rPr lang="es-AR" b="1" dirty="0">
                <a:solidFill>
                  <a:schemeClr val="accent1"/>
                </a:solidFill>
              </a:rPr>
              <a:t>15</a:t>
            </a:r>
          </a:p>
          <a:p>
            <a:endParaRPr lang="es-AR" dirty="0"/>
          </a:p>
          <a:p>
            <a:r>
              <a:rPr lang="es-AR" dirty="0"/>
              <a:t>◦ X = X’ – D = 15 – 8 = 7</a:t>
            </a:r>
          </a:p>
        </p:txBody>
      </p:sp>
    </p:spTree>
    <p:extLst>
      <p:ext uri="{BB962C8B-B14F-4D97-AF65-F5344CB8AC3E}">
        <p14:creationId xmlns:p14="http://schemas.microsoft.com/office/powerpoint/2010/main" val="290630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3688" y="692696"/>
            <a:ext cx="6984776" cy="936104"/>
          </a:xfrm>
        </p:spPr>
        <p:txBody>
          <a:bodyPr>
            <a:normAutofit/>
          </a:bodyPr>
          <a:lstStyle/>
          <a:p>
            <a:r>
              <a:rPr lang="es-AR" dirty="0"/>
              <a:t>REPRESENTACIÓN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331640" y="1997839"/>
            <a:ext cx="67687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Al número que queremos representar le sumamos el</a:t>
            </a:r>
          </a:p>
          <a:p>
            <a:pPr algn="ctr"/>
            <a:r>
              <a:rPr lang="es-AR" dirty="0"/>
              <a:t>exceso D y lo representamos en BSS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◦ Ejemplo: Suponer Ex(3,4)</a:t>
            </a:r>
          </a:p>
          <a:p>
            <a:r>
              <a:rPr lang="es-AR" dirty="0"/>
              <a:t>◦ X = 2</a:t>
            </a:r>
          </a:p>
          <a:p>
            <a:r>
              <a:rPr lang="es-AR" dirty="0"/>
              <a:t>◦ X’ = X + D = 2 + 4 = 6</a:t>
            </a:r>
          </a:p>
          <a:p>
            <a:endParaRPr lang="es-AR" dirty="0"/>
          </a:p>
          <a:p>
            <a:r>
              <a:rPr lang="es-AR" dirty="0"/>
              <a:t>◦ </a:t>
            </a:r>
            <a:r>
              <a:rPr lang="es-AR" dirty="0" err="1"/>
              <a:t>Rbss</a:t>
            </a:r>
            <a:r>
              <a:rPr lang="es-AR" dirty="0"/>
              <a:t>(3)(X’) = </a:t>
            </a:r>
            <a:r>
              <a:rPr lang="es-AR" dirty="0" err="1"/>
              <a:t>Rbss</a:t>
            </a:r>
            <a:r>
              <a:rPr lang="es-AR" dirty="0"/>
              <a:t>(3)(6) = 110</a:t>
            </a:r>
          </a:p>
          <a:p>
            <a:endParaRPr lang="es-AR" dirty="0"/>
          </a:p>
          <a:p>
            <a:r>
              <a:rPr lang="es-AR" dirty="0"/>
              <a:t>◦ X = -2</a:t>
            </a:r>
          </a:p>
          <a:p>
            <a:r>
              <a:rPr lang="es-AR" dirty="0"/>
              <a:t>◦ X’ = X + D = -2 + 4 = 2</a:t>
            </a:r>
          </a:p>
          <a:p>
            <a:r>
              <a:rPr lang="es-AR" dirty="0"/>
              <a:t>◦ </a:t>
            </a:r>
            <a:r>
              <a:rPr lang="es-AR" dirty="0" err="1"/>
              <a:t>Rbss</a:t>
            </a:r>
            <a:r>
              <a:rPr lang="es-AR" dirty="0"/>
              <a:t>(3)(X’) = </a:t>
            </a:r>
            <a:r>
              <a:rPr lang="es-AR" dirty="0" err="1"/>
              <a:t>Rbss</a:t>
            </a:r>
            <a:r>
              <a:rPr lang="es-AR" dirty="0"/>
              <a:t>(3)(2) = 010</a:t>
            </a:r>
          </a:p>
        </p:txBody>
      </p:sp>
    </p:spTree>
    <p:extLst>
      <p:ext uri="{BB962C8B-B14F-4D97-AF65-F5344CB8AC3E}">
        <p14:creationId xmlns:p14="http://schemas.microsoft.com/office/powerpoint/2010/main" val="2693602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475656" y="1052736"/>
            <a:ext cx="6358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/>
          </a:p>
          <a:p>
            <a:r>
              <a:rPr lang="es-AR" dirty="0"/>
              <a:t>El rango en este sistema se calcula interpretando la primera y la ultima cadena. Es importante notar que el exceso puede ser un número negativo.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233D34-26D0-8A93-9D06-C31CC834C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22001" r="21651" b="17800"/>
          <a:stretch/>
        </p:blipFill>
        <p:spPr>
          <a:xfrm>
            <a:off x="1835696" y="2645328"/>
            <a:ext cx="5400600" cy="3015919"/>
          </a:xfrm>
          <a:prstGeom prst="rect">
            <a:avLst/>
          </a:prstGeom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810EDBA2-10FF-556A-5D2F-D5BB112F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11692"/>
            <a:ext cx="818388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RANGO </a:t>
            </a:r>
            <a:br>
              <a:rPr lang="es-AR" dirty="0"/>
            </a:br>
            <a:r>
              <a:rPr lang="es-AR" dirty="0"/>
              <a:t>en  exceso</a:t>
            </a:r>
          </a:p>
        </p:txBody>
      </p:sp>
    </p:spTree>
    <p:extLst>
      <p:ext uri="{BB962C8B-B14F-4D97-AF65-F5344CB8AC3E}">
        <p14:creationId xmlns:p14="http://schemas.microsoft.com/office/powerpoint/2010/main" val="352665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47676" r="58338" b="37485"/>
          <a:stretch/>
        </p:blipFill>
        <p:spPr bwMode="auto">
          <a:xfrm>
            <a:off x="971600" y="1844824"/>
            <a:ext cx="740803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0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132856"/>
            <a:ext cx="8183880" cy="2088232"/>
          </a:xfrm>
        </p:spPr>
        <p:txBody>
          <a:bodyPr>
            <a:normAutofit/>
          </a:bodyPr>
          <a:lstStyle/>
          <a:p>
            <a:pPr algn="ctr"/>
            <a:r>
              <a:rPr lang="es-AR" dirty="0"/>
              <a:t>MECANISMOS:</a:t>
            </a:r>
            <a:br>
              <a:rPr lang="es-AR" dirty="0"/>
            </a:br>
            <a:r>
              <a:rPr lang="es-AR" dirty="0"/>
              <a:t>INTERPRETACIÓN Y REPRESENTACIÓN</a:t>
            </a:r>
          </a:p>
        </p:txBody>
      </p:sp>
    </p:spTree>
    <p:extLst>
      <p:ext uri="{BB962C8B-B14F-4D97-AF65-F5344CB8AC3E}">
        <p14:creationId xmlns:p14="http://schemas.microsoft.com/office/powerpoint/2010/main" val="267895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t="28575" r="30349" b="18296"/>
          <a:stretch/>
        </p:blipFill>
        <p:spPr bwMode="auto">
          <a:xfrm>
            <a:off x="971600" y="1484784"/>
            <a:ext cx="723522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66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0120" y="1772816"/>
            <a:ext cx="8183880" cy="1051560"/>
          </a:xfrm>
        </p:spPr>
        <p:txBody>
          <a:bodyPr>
            <a:normAutofit/>
          </a:bodyPr>
          <a:lstStyle/>
          <a:p>
            <a:r>
              <a:rPr lang="es-AR" dirty="0"/>
              <a:t>INTERPRETAMOS EN SM(2)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41275" r="59655" b="37346"/>
          <a:stretch/>
        </p:blipFill>
        <p:spPr bwMode="auto">
          <a:xfrm>
            <a:off x="2267744" y="3429000"/>
            <a:ext cx="42484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46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4056" y="764704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s-AR" dirty="0"/>
              <a:t>GRAFICAMOS EN BSS(2) Y SM(2)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28796" r="30492" b="17228"/>
          <a:stretch/>
        </p:blipFill>
        <p:spPr bwMode="auto">
          <a:xfrm>
            <a:off x="683568" y="1916833"/>
            <a:ext cx="7704856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30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60240" y="836712"/>
            <a:ext cx="8183880" cy="1051560"/>
          </a:xfrm>
        </p:spPr>
        <p:txBody>
          <a:bodyPr/>
          <a:lstStyle/>
          <a:p>
            <a:r>
              <a:rPr lang="es-AR" dirty="0"/>
              <a:t>RANGO DEL SISTEMA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24723" r="31668" b="43668"/>
          <a:stretch/>
        </p:blipFill>
        <p:spPr bwMode="auto">
          <a:xfrm>
            <a:off x="755576" y="2492896"/>
            <a:ext cx="763284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908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361</TotalTime>
  <Words>940</Words>
  <Application>Microsoft Office PowerPoint</Application>
  <PresentationFormat>Presentación en pantalla (4:3)</PresentationFormat>
  <Paragraphs>135</Paragraphs>
  <Slides>38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Calibri</vt:lpstr>
      <vt:lpstr>Verdana</vt:lpstr>
      <vt:lpstr>Wingdings</vt:lpstr>
      <vt:lpstr>Wingdings 2</vt:lpstr>
      <vt:lpstr>Aspecto</vt:lpstr>
      <vt:lpstr>Sistemas ENTEROS</vt:lpstr>
      <vt:lpstr>SIGNO MAGNITUD</vt:lpstr>
      <vt:lpstr>Presentación de PowerPoint</vt:lpstr>
      <vt:lpstr>Presentación de PowerPoint</vt:lpstr>
      <vt:lpstr>MECANISMOS: INTERPRETACIÓN Y REPRESENTACIÓN</vt:lpstr>
      <vt:lpstr>Presentación de PowerPoint</vt:lpstr>
      <vt:lpstr>INTERPRETAMOS EN SM(2)</vt:lpstr>
      <vt:lpstr>GRAFICAMOS EN BSS(2) Y SM(2)</vt:lpstr>
      <vt:lpstr>RANGO DEL SISTEMA</vt:lpstr>
      <vt:lpstr>EJEMPLO </vt:lpstr>
      <vt:lpstr>Presentación de PowerPoint</vt:lpstr>
      <vt:lpstr>Presentación de PowerPoint</vt:lpstr>
      <vt:lpstr>REPRESENTACIÓN</vt:lpstr>
      <vt:lpstr>Ejemplo </vt:lpstr>
      <vt:lpstr>ARITMÉTICA SM </vt:lpstr>
      <vt:lpstr>SUMA</vt:lpstr>
      <vt:lpstr>Presentación de PowerPoint</vt:lpstr>
      <vt:lpstr>Presentación de PowerPoint</vt:lpstr>
      <vt:lpstr>Algunos casos ejemplo:</vt:lpstr>
      <vt:lpstr>-7- 8  = SM(5)= 10111 – (01000)  Reglas SM RESTA:  Sumo invirtiendo signo del que resta  - 7+ (-8)=   Regla SM SUMA: Suma operandos mismo signo opero directo   +   1   0111       1   1000           -------       1   1111     ISM(5) 11111=  -15</vt:lpstr>
      <vt:lpstr>Presentación de PowerPoint</vt:lpstr>
      <vt:lpstr>Presentación de PowerPoint</vt:lpstr>
      <vt:lpstr>Complemento a 2</vt:lpstr>
      <vt:lpstr>Presentación de PowerPoint</vt:lpstr>
      <vt:lpstr>Presentación de PowerPoint</vt:lpstr>
      <vt:lpstr>Mecanismo de interpretación</vt:lpstr>
      <vt:lpstr>Presentación de PowerPoint</vt:lpstr>
      <vt:lpstr>REPRESENTACIÓN </vt:lpstr>
      <vt:lpstr>CA2 (4)</vt:lpstr>
      <vt:lpstr>Presentación de PowerPoint</vt:lpstr>
      <vt:lpstr>Presentación de PowerPoint</vt:lpstr>
      <vt:lpstr>Presentación de PowerPoint</vt:lpstr>
      <vt:lpstr>ARITMÉTICA EN CA2</vt:lpstr>
      <vt:lpstr>Presentación de PowerPoint</vt:lpstr>
      <vt:lpstr>Presentación de PowerPoint</vt:lpstr>
      <vt:lpstr>INTERPRETACIÓN</vt:lpstr>
      <vt:lpstr>REPRESENTACIÓN</vt:lpstr>
      <vt:lpstr>RANGO  en  exceso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ENTEROS</dc:title>
  <dc:creator>Denise Pari</dc:creator>
  <cp:lastModifiedBy>denise.pari@unq.edu.ar</cp:lastModifiedBy>
  <cp:revision>31</cp:revision>
  <dcterms:created xsi:type="dcterms:W3CDTF">2016-04-22T10:57:58Z</dcterms:created>
  <dcterms:modified xsi:type="dcterms:W3CDTF">2022-09-27T16:22:38Z</dcterms:modified>
</cp:coreProperties>
</file>